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5"/>
  </p:notesMasterIdLst>
  <p:sldIdLst>
    <p:sldId id="256" r:id="rId2"/>
    <p:sldId id="406" r:id="rId3"/>
    <p:sldId id="408" r:id="rId4"/>
    <p:sldId id="410" r:id="rId5"/>
    <p:sldId id="409" r:id="rId6"/>
    <p:sldId id="464" r:id="rId7"/>
    <p:sldId id="411" r:id="rId8"/>
    <p:sldId id="503" r:id="rId9"/>
    <p:sldId id="455" r:id="rId10"/>
    <p:sldId id="456" r:id="rId11"/>
    <p:sldId id="457" r:id="rId12"/>
    <p:sldId id="442" r:id="rId13"/>
    <p:sldId id="443" r:id="rId14"/>
    <p:sldId id="498" r:id="rId15"/>
    <p:sldId id="499" r:id="rId16"/>
    <p:sldId id="500" r:id="rId17"/>
    <p:sldId id="501" r:id="rId18"/>
    <p:sldId id="502" r:id="rId19"/>
    <p:sldId id="420" r:id="rId20"/>
    <p:sldId id="489" r:id="rId21"/>
    <p:sldId id="492" r:id="rId22"/>
    <p:sldId id="459" r:id="rId23"/>
    <p:sldId id="460" r:id="rId24"/>
    <p:sldId id="491" r:id="rId25"/>
    <p:sldId id="461" r:id="rId26"/>
    <p:sldId id="462" r:id="rId27"/>
    <p:sldId id="484" r:id="rId28"/>
    <p:sldId id="497" r:id="rId29"/>
    <p:sldId id="485" r:id="rId30"/>
    <p:sldId id="486" r:id="rId31"/>
    <p:sldId id="504" r:id="rId32"/>
    <p:sldId id="496" r:id="rId33"/>
    <p:sldId id="493" r:id="rId34"/>
    <p:sldId id="494" r:id="rId35"/>
    <p:sldId id="495" r:id="rId36"/>
    <p:sldId id="445" r:id="rId37"/>
    <p:sldId id="446" r:id="rId38"/>
    <p:sldId id="447" r:id="rId39"/>
    <p:sldId id="448" r:id="rId40"/>
    <p:sldId id="449" r:id="rId41"/>
    <p:sldId id="450" r:id="rId42"/>
    <p:sldId id="451" r:id="rId43"/>
    <p:sldId id="452" r:id="rId44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C0A"/>
    <a:srgbClr val="54823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86" d="100"/>
          <a:sy n="86" d="100"/>
        </p:scale>
        <p:origin x="1133" y="8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5CDAC-D627-4E87-877A-1B781DD4CADC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DD8A-FD4C-4C63-90D4-202AFE808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64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863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22697" y="1379513"/>
            <a:ext cx="6862345" cy="1226567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BCFD5-C4DF-4EBC-B718-C69ED2FBDE6F}" type="datetime1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6"/>
          <p:cNvSpPr/>
          <p:nvPr userDrawn="1"/>
        </p:nvSpPr>
        <p:spPr>
          <a:xfrm>
            <a:off x="331006" y="0"/>
            <a:ext cx="2144688" cy="6858000"/>
          </a:xfrm>
          <a:custGeom>
            <a:avLst/>
            <a:gdLst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4688" h="6858000">
                <a:moveTo>
                  <a:pt x="0" y="0"/>
                </a:moveTo>
                <a:lnTo>
                  <a:pt x="2144688" y="0"/>
                </a:lnTo>
                <a:cubicBezTo>
                  <a:pt x="1083331" y="2392136"/>
                  <a:pt x="1320095" y="4678136"/>
                  <a:pt x="2144688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-1" y="0"/>
            <a:ext cx="2222697" cy="6858000"/>
          </a:xfrm>
          <a:custGeom>
            <a:avLst/>
            <a:gdLst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4688" h="6858000">
                <a:moveTo>
                  <a:pt x="0" y="0"/>
                </a:moveTo>
                <a:lnTo>
                  <a:pt x="2144688" y="0"/>
                </a:lnTo>
                <a:cubicBezTo>
                  <a:pt x="1083331" y="2392136"/>
                  <a:pt x="1320095" y="4678136"/>
                  <a:pt x="2144688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718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48CD7-D367-43D5-B461-ACE552E75063}" type="datetime1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806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49E79-7361-4780-8BEF-7EDE3708298A}" type="datetime1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854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 dirty="0" smtClean="0"/>
              <a:t> 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42E3C-B70B-437C-85CF-1286301B9CBA}" type="datetime1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342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69A20-5B3D-4D98-A822-26B93D177A40}" type="datetime1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47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CD4CE-9E43-4F70-A9D8-A2130CA7D92A}" type="datetime1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685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2BD92-DA3E-4A0B-90C9-7DE5E15B6E96}" type="datetime1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145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B83A-F366-424E-B742-340ACF856BB5}" type="datetime1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068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D68B-5DBD-48E9-A8D4-FCBC4B3DD9C6}" type="datetime1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332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B534F-7D16-467B-9320-91F98915D181}" type="datetime1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044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0A91F-2F8D-4486-A69D-D680F95444B0}" type="datetime1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273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124744"/>
            <a:ext cx="8915400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8BBEA-E8DD-414A-BF68-FC2AFA7CFF2D}" type="datetime1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-39555" y="6619888"/>
            <a:ext cx="9945555" cy="238111"/>
          </a:xfrm>
          <a:custGeom>
            <a:avLst/>
            <a:gdLst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555" h="238111">
                <a:moveTo>
                  <a:pt x="0" y="0"/>
                </a:moveTo>
                <a:cubicBezTo>
                  <a:pt x="3364170" y="326571"/>
                  <a:pt x="6614042" y="171450"/>
                  <a:pt x="9945555" y="0"/>
                </a:cubicBezTo>
                <a:lnTo>
                  <a:pt x="9945555" y="238111"/>
                </a:lnTo>
                <a:lnTo>
                  <a:pt x="0" y="238111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 userDrawn="1"/>
        </p:nvSpPr>
        <p:spPr>
          <a:xfrm>
            <a:off x="416496" y="216024"/>
            <a:ext cx="6480720" cy="836712"/>
          </a:xfrm>
          <a:prstGeom prst="roundRect">
            <a:avLst>
              <a:gd name="adj" fmla="val 22522"/>
            </a:avLst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853433" y="6453337"/>
            <a:ext cx="5572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BDE3FE7-3AEA-4B05-AC5A-802D1816ACF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 userDrawn="1"/>
        </p:nvSpPr>
        <p:spPr>
          <a:xfrm>
            <a:off x="488505" y="260649"/>
            <a:ext cx="6340771" cy="734006"/>
          </a:xfrm>
          <a:prstGeom prst="roundRect">
            <a:avLst>
              <a:gd name="adj" fmla="val 22522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137" y="197768"/>
            <a:ext cx="6201139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  마스터 제목 스타일 편집</a:t>
            </a:r>
            <a:endParaRPr lang="ko-KR" altLang="en-US" dirty="0"/>
          </a:p>
        </p:txBody>
      </p:sp>
      <p:sp>
        <p:nvSpPr>
          <p:cNvPr id="12" name="직사각형 7"/>
          <p:cNvSpPr/>
          <p:nvPr userDrawn="1"/>
        </p:nvSpPr>
        <p:spPr>
          <a:xfrm>
            <a:off x="-39555" y="6453337"/>
            <a:ext cx="9945555" cy="365125"/>
          </a:xfrm>
          <a:custGeom>
            <a:avLst/>
            <a:gdLst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555" h="238111">
                <a:moveTo>
                  <a:pt x="0" y="0"/>
                </a:moveTo>
                <a:cubicBezTo>
                  <a:pt x="3364170" y="326571"/>
                  <a:pt x="6614042" y="171450"/>
                  <a:pt x="9945555" y="0"/>
                </a:cubicBezTo>
                <a:lnTo>
                  <a:pt x="9945555" y="238111"/>
                </a:lnTo>
                <a:lnTo>
                  <a:pt x="0" y="2381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3" name="Picture 6" descr="html5 &amp; css3 – Institute of Software Technologies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6046207"/>
            <a:ext cx="1200394" cy="62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25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3200" kern="1200">
          <a:solidFill>
            <a:sysClr val="windowText" lastClr="000000"/>
          </a:solidFill>
          <a:latin typeface="휴먼엑스포" panose="02030504000101010101" pitchFamily="18" charset="-127"/>
          <a:ea typeface="휴먼엑스포" panose="0203050400010101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www.dothome.co.kr/" TargetMode="Externa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76736" y="2060848"/>
            <a:ext cx="6696744" cy="1226567"/>
          </a:xfrm>
        </p:spPr>
        <p:txBody>
          <a:bodyPr>
            <a:noAutofit/>
          </a:bodyPr>
          <a:lstStyle/>
          <a:p>
            <a:pPr algn="l"/>
            <a:r>
              <a:rPr lang="en-US" altLang="ko-KR" b="1" dirty="0" smtClean="0">
                <a:solidFill>
                  <a:schemeClr val="tx1"/>
                </a:solidFill>
              </a:rPr>
              <a:t>8</a:t>
            </a:r>
            <a:r>
              <a:rPr lang="ko-KR" altLang="en-US" b="1" dirty="0" smtClean="0">
                <a:solidFill>
                  <a:schemeClr val="tx1"/>
                </a:solidFill>
              </a:rPr>
              <a:t>강</a:t>
            </a:r>
            <a:r>
              <a:rPr lang="en-US" altLang="ko-KR" b="1" dirty="0" smtClean="0">
                <a:solidFill>
                  <a:schemeClr val="tx1"/>
                </a:solidFill>
              </a:rPr>
              <a:t>. HTML5</a:t>
            </a:r>
            <a:r>
              <a:rPr lang="ko-KR" altLang="en-US" b="1" dirty="0" smtClean="0">
                <a:solidFill>
                  <a:schemeClr val="tx1"/>
                </a:solidFill>
              </a:rPr>
              <a:t>와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시멘틱</a:t>
            </a:r>
            <a:r>
              <a:rPr lang="ko-KR" altLang="en-US" b="1" dirty="0" smtClean="0">
                <a:solidFill>
                  <a:schemeClr val="tx1"/>
                </a:solidFill>
              </a:rPr>
              <a:t> 태그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AutoShape 2" descr="HTML5 Introduction &amp; Syntax | PoiemaWe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216" y="4077072"/>
            <a:ext cx="1575755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3</a:t>
            </a:r>
            <a:r>
              <a:rPr lang="ko-KR" altLang="en-US" sz="2800" dirty="0" smtClean="0"/>
              <a:t>단 레이아웃 만들기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1797750"/>
            <a:ext cx="4502214" cy="468052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856656" y="1257377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layout-3.html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72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3</a:t>
            </a:r>
            <a:r>
              <a:rPr lang="ko-KR" altLang="en-US" sz="2800" dirty="0" smtClean="0"/>
              <a:t>단 레이아웃 만들기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568624" y="1287120"/>
            <a:ext cx="144016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layout3.css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40" y="1724854"/>
            <a:ext cx="3261643" cy="457239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032" y="1724854"/>
            <a:ext cx="3213981" cy="457239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5521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문서 안에 사이트 내용 삽입하기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20552" y="1196752"/>
            <a:ext cx="56166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/>
              <a:t>&lt;iframe&gt; </a:t>
            </a:r>
            <a:r>
              <a:rPr lang="ko-KR" altLang="en-US" sz="2000" b="1" dirty="0" smtClean="0"/>
              <a:t>태그 </a:t>
            </a:r>
            <a:r>
              <a:rPr lang="en-US" altLang="ko-KR" sz="2000" b="1" dirty="0" smtClean="0"/>
              <a:t>– </a:t>
            </a:r>
            <a:r>
              <a:rPr lang="ko-KR" altLang="en-US" sz="2000" b="1" dirty="0" smtClean="0"/>
              <a:t>외부 문서 삽입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 </a:t>
            </a:r>
            <a:r>
              <a:rPr lang="ko-KR" altLang="en-US" sz="1600" dirty="0" smtClean="0"/>
              <a:t>웹 </a:t>
            </a:r>
            <a:r>
              <a:rPr lang="ko-KR" altLang="en-US" sz="1600" dirty="0" err="1" smtClean="0"/>
              <a:t>문서안에</a:t>
            </a:r>
            <a:r>
              <a:rPr lang="ko-KR" altLang="en-US" sz="1600" dirty="0" smtClean="0"/>
              <a:t> 다른 외부 문서 삽입 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 </a:t>
            </a:r>
            <a:r>
              <a:rPr lang="en-US" altLang="ko-KR" dirty="0" smtClean="0">
                <a:solidFill>
                  <a:srgbClr val="C00000"/>
                </a:solidFill>
              </a:rPr>
              <a:t>&lt;</a:t>
            </a:r>
            <a:r>
              <a:rPr lang="en-US" altLang="ko-KR" dirty="0">
                <a:solidFill>
                  <a:srgbClr val="C00000"/>
                </a:solidFill>
              </a:rPr>
              <a:t>iframe </a:t>
            </a:r>
            <a:r>
              <a:rPr lang="en-US" altLang="ko-KR" dirty="0" err="1">
                <a:solidFill>
                  <a:srgbClr val="C00000"/>
                </a:solidFill>
              </a:rPr>
              <a:t>src</a:t>
            </a:r>
            <a:r>
              <a:rPr lang="en-US" altLang="ko-KR" dirty="0">
                <a:solidFill>
                  <a:srgbClr val="C00000"/>
                </a:solidFill>
              </a:rPr>
              <a:t>=“</a:t>
            </a:r>
            <a:r>
              <a:rPr lang="ko-KR" altLang="en-US" dirty="0">
                <a:solidFill>
                  <a:srgbClr val="C00000"/>
                </a:solidFill>
              </a:rPr>
              <a:t>웹사이트 경로</a:t>
            </a:r>
            <a:r>
              <a:rPr lang="en-US" altLang="ko-KR" dirty="0">
                <a:solidFill>
                  <a:srgbClr val="C00000"/>
                </a:solidFill>
              </a:rPr>
              <a:t>“ &gt;&lt;/iframe&gt;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70" y="3101044"/>
            <a:ext cx="8461196" cy="273630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393" y="1559457"/>
            <a:ext cx="2961875" cy="287408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62233" y="2618532"/>
            <a:ext cx="1698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0070C0"/>
                </a:solidFill>
              </a:rPr>
              <a:t>Daum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사이트</a:t>
            </a:r>
            <a:endParaRPr lang="ko-KR" altLang="en-US" b="1" dirty="0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4664968" y="3429000"/>
            <a:ext cx="1152128" cy="1224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556961" y="3573016"/>
            <a:ext cx="1044112" cy="307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C00000"/>
                </a:solidFill>
              </a:rPr>
              <a:t>경로 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- </a:t>
            </a:r>
            <a:r>
              <a:rPr lang="en-US" altLang="ko-KR" sz="1400" b="1" dirty="0" err="1" smtClean="0">
                <a:solidFill>
                  <a:srgbClr val="C00000"/>
                </a:solidFill>
              </a:rPr>
              <a:t>url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19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문서 안에 사이트 내용 삽입하기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04528" y="1175548"/>
            <a:ext cx="7848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     &lt;iframe&gt; </a:t>
            </a:r>
            <a:r>
              <a:rPr lang="ko-KR" altLang="en-US" b="1" dirty="0" smtClean="0"/>
              <a:t>태그 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en-US" altLang="ko-KR" b="1" dirty="0"/>
              <a:t> </a:t>
            </a:r>
            <a:r>
              <a:rPr lang="en-US" altLang="ko-KR" b="1" dirty="0" smtClean="0"/>
              <a:t>     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문서 내에 다른 외부 문서를 삽입할 수 있는 태그</a:t>
            </a:r>
            <a:r>
              <a:rPr lang="en-US" altLang="ko-KR" dirty="0" smtClean="0"/>
              <a:t>(</a:t>
            </a:r>
            <a:r>
              <a:rPr lang="ko-KR" altLang="en-US" dirty="0" smtClean="0"/>
              <a:t>인라인 </a:t>
            </a:r>
            <a:r>
              <a:rPr lang="ko-KR" altLang="en-US" dirty="0"/>
              <a:t>프</a:t>
            </a:r>
            <a:r>
              <a:rPr lang="ko-KR" altLang="en-US" dirty="0" smtClean="0"/>
              <a:t>레임</a:t>
            </a:r>
            <a:r>
              <a:rPr lang="en-US" altLang="ko-KR" dirty="0" smtClean="0"/>
              <a:t>)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613" y="5553765"/>
            <a:ext cx="5852667" cy="108213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685" y="2108991"/>
            <a:ext cx="5748522" cy="32725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4621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웹 </a:t>
            </a:r>
            <a:r>
              <a:rPr lang="ko-KR" altLang="en-US" sz="2800" dirty="0" err="1" smtClean="0"/>
              <a:t>크롤러와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크롤링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20552" y="1196752"/>
            <a:ext cx="8352928" cy="4662815"/>
          </a:xfrm>
          <a:prstGeom prst="rect">
            <a:avLst/>
          </a:prstGeom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C00000"/>
                </a:solidFill>
              </a:rPr>
              <a:t>웹 </a:t>
            </a:r>
            <a:r>
              <a:rPr lang="ko-KR" altLang="en-US" sz="2000" b="1" dirty="0" err="1" smtClean="0">
                <a:solidFill>
                  <a:srgbClr val="C00000"/>
                </a:solidFill>
              </a:rPr>
              <a:t>크롤러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</a:t>
            </a:r>
            <a:r>
              <a:rPr lang="en-US" altLang="ko-KR" sz="1600" dirty="0" smtClean="0"/>
              <a:t>HTML</a:t>
            </a:r>
            <a:r>
              <a:rPr lang="ko-KR" altLang="en-US" sz="1600" dirty="0" smtClean="0"/>
              <a:t>로 만들어진 웹 페이지 속에는 수만은 정보가 들어 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이런 정보를 수집하는 기계를 웹 </a:t>
            </a:r>
            <a:r>
              <a:rPr lang="ko-KR" altLang="en-US" sz="1600" dirty="0" err="1" smtClean="0"/>
              <a:t>크롤러</a:t>
            </a:r>
            <a:r>
              <a:rPr lang="en-US" altLang="ko-KR" sz="1600" dirty="0" smtClean="0"/>
              <a:t>(web crawler)</a:t>
            </a:r>
            <a:r>
              <a:rPr lang="ko-KR" altLang="en-US" sz="1600" dirty="0" smtClean="0"/>
              <a:t>라 하고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이 웹 </a:t>
            </a:r>
            <a:r>
              <a:rPr lang="ko-KR" altLang="en-US" sz="1600" dirty="0" err="1" smtClean="0"/>
              <a:t>크롤러가</a:t>
            </a:r>
            <a:r>
              <a:rPr lang="ko-KR" altLang="en-US" sz="1600" dirty="0" smtClean="0"/>
              <a:t> 웹을 탐색하며 정보를 </a:t>
            </a:r>
            <a:r>
              <a:rPr lang="ko-KR" altLang="en-US" sz="1400" dirty="0" smtClean="0"/>
              <a:t> </a:t>
            </a:r>
            <a:r>
              <a:rPr lang="ko-KR" altLang="en-US" sz="1600" dirty="0" smtClean="0"/>
              <a:t>수집하여 저장하는 일을 </a:t>
            </a:r>
            <a:r>
              <a:rPr lang="ko-KR" altLang="en-US" sz="1600" dirty="0" err="1" smtClean="0"/>
              <a:t>크롤링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crawing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이라고 합니다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웹 </a:t>
            </a:r>
            <a:r>
              <a:rPr lang="ko-KR" altLang="en-US" sz="1600" dirty="0" err="1" smtClean="0"/>
              <a:t>크롤러는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HTML</a:t>
            </a:r>
            <a:r>
              <a:rPr lang="ko-KR" altLang="en-US" sz="1600" dirty="0" smtClean="0"/>
              <a:t>구조로 웹 페이지의 </a:t>
            </a:r>
            <a:r>
              <a:rPr lang="ko-KR" altLang="en-US" sz="1600" dirty="0" err="1" smtClean="0"/>
              <a:t>콘텐츠</a:t>
            </a:r>
            <a:r>
              <a:rPr lang="ko-KR" altLang="en-US" sz="1600" dirty="0" smtClean="0"/>
              <a:t> 내용을 확인한다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즉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정보를 수집하기 위해 웹 페이지 속의 </a:t>
            </a:r>
            <a:r>
              <a:rPr lang="en-US" altLang="ko-KR" sz="1600" dirty="0" smtClean="0"/>
              <a:t>HTML</a:t>
            </a:r>
            <a:r>
              <a:rPr lang="ko-KR" altLang="en-US" sz="1600" dirty="0" smtClean="0"/>
              <a:t>을 확인하고 분석한다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예를 들어 </a:t>
            </a:r>
            <a:r>
              <a:rPr lang="en-US" altLang="ko-KR" sz="1600" dirty="0" smtClean="0"/>
              <a:t>&lt;section&gt; </a:t>
            </a:r>
            <a:r>
              <a:rPr lang="ko-KR" altLang="en-US" sz="1600" dirty="0" smtClean="0"/>
              <a:t>태그 안에 </a:t>
            </a:r>
            <a:r>
              <a:rPr lang="en-US" altLang="ko-KR" sz="1600" dirty="0" smtClean="0"/>
              <a:t>&lt;h1&gt;</a:t>
            </a:r>
            <a:r>
              <a:rPr lang="ko-KR" altLang="en-US" sz="1600" dirty="0" smtClean="0"/>
              <a:t>태그가 작성되어 있으면 제목이 있는 </a:t>
            </a:r>
            <a:r>
              <a:rPr lang="ko-KR" altLang="en-US" sz="1600" dirty="0" err="1" smtClean="0"/>
              <a:t>콘텐츠임을</a:t>
            </a:r>
            <a:r>
              <a:rPr lang="ko-KR" altLang="en-US" sz="1600" dirty="0" smtClean="0"/>
              <a:t> 웹 </a:t>
            </a:r>
            <a:r>
              <a:rPr lang="ko-KR" altLang="en-US" sz="1600" dirty="0" err="1" smtClean="0"/>
              <a:t>크롤러가</a:t>
            </a:r>
            <a:r>
              <a:rPr lang="ko-KR" altLang="en-US" sz="1600" dirty="0" smtClean="0"/>
              <a:t> 인지하고 </a:t>
            </a:r>
            <a:r>
              <a:rPr lang="ko-KR" altLang="en-US" sz="1600" dirty="0" err="1" smtClean="0"/>
              <a:t>컨텐</a:t>
            </a:r>
            <a:r>
              <a:rPr lang="ko-KR" altLang="en-US" sz="1600" dirty="0" err="1"/>
              <a:t>츠</a:t>
            </a:r>
            <a:r>
              <a:rPr lang="ko-KR" altLang="en-US" sz="1600" dirty="0" err="1" smtClean="0"/>
              <a:t>를</a:t>
            </a:r>
            <a:r>
              <a:rPr lang="ko-KR" altLang="en-US" sz="1600" dirty="0" smtClean="0"/>
              <a:t> 분류하여 저장한다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웹 </a:t>
            </a:r>
            <a:r>
              <a:rPr lang="ko-KR" altLang="en-US" sz="1600" dirty="0" err="1" smtClean="0"/>
              <a:t>퍼블리셔가</a:t>
            </a:r>
            <a:r>
              <a:rPr lang="ko-KR" altLang="en-US" sz="1600" dirty="0" smtClean="0"/>
              <a:t> 웹 페이지 속 정보를 의미 있는 태그로 작성하면 웹 </a:t>
            </a:r>
            <a:r>
              <a:rPr lang="ko-KR" altLang="en-US" sz="1600" dirty="0" err="1" smtClean="0"/>
              <a:t>크롤러는</a:t>
            </a:r>
            <a:r>
              <a:rPr lang="ko-KR" altLang="en-US" sz="1600" dirty="0" smtClean="0"/>
              <a:t> 정보의 의미를 명확하게 인식할 수 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그리고 웹 </a:t>
            </a:r>
            <a:r>
              <a:rPr lang="ko-KR" altLang="en-US" sz="1600" dirty="0" err="1" smtClean="0"/>
              <a:t>크롤러는</a:t>
            </a:r>
            <a:r>
              <a:rPr lang="ko-KR" altLang="en-US" sz="1600" dirty="0" smtClean="0"/>
              <a:t> 그 내용을 저장하고 있다가 검색된 내용에 맞게 사용자에게 제공한다</a:t>
            </a:r>
            <a:r>
              <a:rPr lang="en-US" altLang="ko-KR" sz="1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604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검색 엔진 최적화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20552" y="1196752"/>
            <a:ext cx="8352928" cy="4339650"/>
          </a:xfrm>
          <a:prstGeom prst="rect">
            <a:avLst/>
          </a:prstGeom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C00000"/>
                </a:solidFill>
              </a:rPr>
              <a:t>검색 엔진 최적화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(Search Engine Optimization)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</a:t>
            </a:r>
            <a:r>
              <a:rPr lang="ko-KR" altLang="en-US" sz="1600" dirty="0" smtClean="0"/>
              <a:t>검색 엔진 최적화를 위해서는 단순히 </a:t>
            </a:r>
            <a:r>
              <a:rPr lang="en-US" altLang="ko-KR" sz="1600" dirty="0" smtClean="0"/>
              <a:t>&lt;meta&gt; </a:t>
            </a:r>
            <a:r>
              <a:rPr lang="ko-KR" altLang="en-US" sz="1600" dirty="0" smtClean="0"/>
              <a:t>태그의 키워드나 타이틀을 작성하는 데 국한하지 않고 </a:t>
            </a:r>
            <a:r>
              <a:rPr lang="ko-KR" altLang="en-US" sz="1600" dirty="0" err="1" smtClean="0"/>
              <a:t>컨텐츠의</a:t>
            </a:r>
            <a:r>
              <a:rPr lang="ko-KR" altLang="en-US" sz="1600" dirty="0" smtClean="0"/>
              <a:t> 구조와 의미까지 구분하여 </a:t>
            </a:r>
            <a:r>
              <a:rPr lang="en-US" altLang="ko-KR" sz="1600" dirty="0" smtClean="0"/>
              <a:t>HTML</a:t>
            </a:r>
            <a:r>
              <a:rPr lang="ko-KR" altLang="en-US" sz="1600" dirty="0" smtClean="0"/>
              <a:t>을 작성해야 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단순히 </a:t>
            </a:r>
            <a:r>
              <a:rPr lang="ko-KR" altLang="en-US" sz="1600" dirty="0" err="1" smtClean="0"/>
              <a:t>콘텐츠를</a:t>
            </a:r>
            <a:r>
              <a:rPr lang="ko-KR" altLang="en-US" sz="1600" dirty="0" smtClean="0"/>
              <a:t> 표시하여 보이게 하는 것만을 목표로 삼을 것이 아니라 웹 </a:t>
            </a:r>
            <a:r>
              <a:rPr lang="ko-KR" altLang="en-US" sz="1600" dirty="0" err="1" smtClean="0"/>
              <a:t>크롤러가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HTML </a:t>
            </a:r>
            <a:r>
              <a:rPr lang="ko-KR" altLang="en-US" sz="1600" dirty="0" smtClean="0"/>
              <a:t>구조와 내용을 명확하게 파악할 수 있도록 작성해야 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C00000"/>
                </a:solidFill>
              </a:rPr>
              <a:t>최적화 방법</a:t>
            </a:r>
            <a:endParaRPr lang="en-US" altLang="ko-KR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/>
              <a:t>&lt;meta&gt; </a:t>
            </a:r>
            <a:r>
              <a:rPr lang="ko-KR" altLang="en-US" sz="1600" dirty="0" smtClean="0"/>
              <a:t>태그를 활용하여 웹 사이트의 요약 정보를 작성한다</a:t>
            </a:r>
            <a:r>
              <a:rPr lang="en-US" altLang="ko-KR" sz="1600" dirty="0" smtClean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/>
              <a:t>불필요한 이미지를 줄이고 </a:t>
            </a:r>
            <a:r>
              <a:rPr lang="en-US" altLang="ko-KR" sz="1600" dirty="0" smtClean="0"/>
              <a:t>&lt;h&gt;</a:t>
            </a:r>
            <a:r>
              <a:rPr lang="ko-KR" altLang="en-US" sz="1600" dirty="0" smtClean="0"/>
              <a:t>태그를 사용하여 제목을 표시한다</a:t>
            </a:r>
            <a:r>
              <a:rPr lang="en-US" altLang="ko-KR" sz="1600" dirty="0" smtClean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/>
              <a:t>&lt;strong&gt;&lt;/strong&gt; </a:t>
            </a:r>
            <a:r>
              <a:rPr lang="ko-KR" altLang="en-US" sz="1600" dirty="0" smtClean="0"/>
              <a:t>태그에 중요 키워드를 작성한다</a:t>
            </a:r>
            <a:r>
              <a:rPr lang="en-US" altLang="ko-KR" sz="1600" dirty="0" smtClean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/>
              <a:t>&lt;</a:t>
            </a:r>
            <a:r>
              <a:rPr lang="en-US" altLang="ko-KR" sz="1600" dirty="0" err="1" smtClean="0"/>
              <a:t>img</a:t>
            </a:r>
            <a:r>
              <a:rPr lang="en-US" altLang="ko-KR" sz="1600" dirty="0" smtClean="0"/>
              <a:t>&gt; </a:t>
            </a:r>
            <a:r>
              <a:rPr lang="ko-KR" altLang="en-US" sz="1600" dirty="0" smtClean="0"/>
              <a:t>태그에 </a:t>
            </a:r>
            <a:r>
              <a:rPr lang="en-US" altLang="ko-KR" sz="1600" dirty="0" smtClean="0"/>
              <a:t>alt </a:t>
            </a:r>
            <a:r>
              <a:rPr lang="ko-KR" altLang="en-US" sz="1600" dirty="0" smtClean="0"/>
              <a:t>값을 넣는 등 </a:t>
            </a:r>
            <a:r>
              <a:rPr lang="ko-KR" altLang="en-US" sz="1600" dirty="0" err="1" smtClean="0"/>
              <a:t>컨텐츠를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의미있는</a:t>
            </a:r>
            <a:r>
              <a:rPr lang="ko-KR" altLang="en-US" sz="1600" dirty="0" smtClean="0"/>
              <a:t> 태그로 구조화한다</a:t>
            </a:r>
            <a:r>
              <a:rPr lang="en-US" altLang="ko-KR" sz="1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9699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검색 엔진 최적화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37" y="3094892"/>
            <a:ext cx="8359343" cy="280180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776536" y="1268760"/>
            <a:ext cx="741682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C00000"/>
                </a:solidFill>
              </a:rPr>
              <a:t>meta, </a:t>
            </a:r>
            <a:r>
              <a:rPr lang="ko-KR" altLang="en-US" b="1" dirty="0" smtClean="0">
                <a:solidFill>
                  <a:srgbClr val="C00000"/>
                </a:solidFill>
              </a:rPr>
              <a:t>정보를 알리다</a:t>
            </a:r>
            <a:endParaRPr lang="en-US" altLang="ko-KR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20552" y="1723052"/>
            <a:ext cx="8352928" cy="1200329"/>
          </a:xfrm>
          <a:prstGeom prst="rect">
            <a:avLst/>
          </a:prstGeom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&lt;meta&gt; </a:t>
            </a:r>
            <a:r>
              <a:rPr lang="ko-KR" altLang="en-US" sz="1600" dirty="0" smtClean="0"/>
              <a:t>태그는 브라우저에 보이는 내용은 아니다</a:t>
            </a:r>
            <a:r>
              <a:rPr lang="en-US" altLang="ko-KR" sz="1600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웹 </a:t>
            </a:r>
            <a:r>
              <a:rPr lang="ko-KR" altLang="en-US" sz="1600" dirty="0" err="1" smtClean="0"/>
              <a:t>크롤러가</a:t>
            </a:r>
            <a:r>
              <a:rPr lang="ko-KR" altLang="en-US" sz="1600" dirty="0" smtClean="0"/>
              <a:t> 링크를 따라서 </a:t>
            </a:r>
            <a:r>
              <a:rPr lang="en-US" altLang="ko-KR" sz="1600" dirty="0" smtClean="0"/>
              <a:t>HTML </a:t>
            </a:r>
            <a:r>
              <a:rPr lang="ko-KR" altLang="en-US" sz="1600" dirty="0" smtClean="0"/>
              <a:t>문서에 방문할 때 웹 사이트는 </a:t>
            </a:r>
            <a:r>
              <a:rPr lang="en-US" altLang="ko-KR" sz="1600" dirty="0" smtClean="0"/>
              <a:t>&lt;meta&gt; </a:t>
            </a:r>
            <a:r>
              <a:rPr lang="ko-KR" altLang="en-US" sz="1600" dirty="0" smtClean="0"/>
              <a:t>태그에 지정한 요약 내용을 알려준다</a:t>
            </a:r>
            <a:r>
              <a:rPr lang="en-US" altLang="ko-KR" sz="1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478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검색 엔진 최적화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76536" y="1268760"/>
            <a:ext cx="741682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C00000"/>
                </a:solidFill>
              </a:rPr>
              <a:t>meta, </a:t>
            </a:r>
            <a:r>
              <a:rPr lang="ko-KR" altLang="en-US" b="1" dirty="0" smtClean="0">
                <a:solidFill>
                  <a:srgbClr val="C00000"/>
                </a:solidFill>
              </a:rPr>
              <a:t>정보를 알리다</a:t>
            </a:r>
            <a:endParaRPr lang="en-US" altLang="ko-KR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88813" y="1700808"/>
            <a:ext cx="8352928" cy="4154984"/>
          </a:xfrm>
          <a:prstGeom prst="rect">
            <a:avLst/>
          </a:prstGeom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&lt;meta&gt; </a:t>
            </a:r>
            <a:r>
              <a:rPr lang="ko-KR" altLang="en-US" sz="1600" dirty="0" smtClean="0"/>
              <a:t>태그는 브라우저에 보이는 내용은 아니나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검색 엔진이 웹 사이트를 파악할 때 기본으로 사용한다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즉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웹 </a:t>
            </a:r>
            <a:r>
              <a:rPr lang="ko-KR" altLang="en-US" sz="1600" dirty="0" err="1" smtClean="0"/>
              <a:t>크롤러가</a:t>
            </a:r>
            <a:r>
              <a:rPr lang="ko-KR" altLang="en-US" sz="1600" dirty="0" smtClean="0"/>
              <a:t> 링크를 따라서 </a:t>
            </a:r>
            <a:r>
              <a:rPr lang="en-US" altLang="ko-KR" sz="1600" dirty="0" smtClean="0"/>
              <a:t>HTML </a:t>
            </a:r>
            <a:r>
              <a:rPr lang="ko-KR" altLang="en-US" sz="1600" dirty="0" smtClean="0"/>
              <a:t>문서에 방문할 때 웹 사이트는 </a:t>
            </a:r>
            <a:r>
              <a:rPr lang="en-US" altLang="ko-KR" sz="1600" dirty="0" smtClean="0"/>
              <a:t>&lt;meta&gt; </a:t>
            </a:r>
            <a:r>
              <a:rPr lang="ko-KR" altLang="en-US" sz="1600" dirty="0" smtClean="0"/>
              <a:t>태그에 지정한 요약 내용을 알려준다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&lt;meta&gt; </a:t>
            </a:r>
            <a:r>
              <a:rPr lang="ko-KR" altLang="en-US" sz="1600" dirty="0" smtClean="0"/>
              <a:t>태그의 속성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  </a:t>
            </a:r>
            <a:r>
              <a:rPr lang="ko-KR" altLang="en-US" sz="1600" dirty="0" smtClean="0"/>
              <a:t>▷ </a:t>
            </a:r>
            <a:r>
              <a:rPr lang="en-US" altLang="ko-KR" sz="1600" dirty="0" smtClean="0"/>
              <a:t>HTML5</a:t>
            </a:r>
            <a:r>
              <a:rPr lang="ko-KR" altLang="en-US" sz="1600" dirty="0" smtClean="0"/>
              <a:t>의 </a:t>
            </a:r>
            <a:r>
              <a:rPr lang="ko-KR" altLang="en-US" sz="1600" dirty="0" err="1" smtClean="0"/>
              <a:t>인코딩을</a:t>
            </a:r>
            <a:r>
              <a:rPr lang="ko-KR" altLang="en-US" sz="1600" dirty="0" smtClean="0"/>
              <a:t> 지정하는 방법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endParaRPr lang="en-US" altLang="ko-KR" sz="1600" dirty="0" smtClean="0"/>
          </a:p>
          <a:p>
            <a:pPr>
              <a:lnSpc>
                <a:spcPct val="150000"/>
              </a:lnSpc>
            </a:pP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</a:t>
            </a:r>
            <a:r>
              <a:rPr lang="ko-KR" altLang="en-US" sz="1600" dirty="0" smtClean="0"/>
              <a:t>▷ </a:t>
            </a:r>
            <a:r>
              <a:rPr lang="en-US" altLang="ko-KR" sz="1600" dirty="0" smtClean="0"/>
              <a:t>IE</a:t>
            </a:r>
            <a:r>
              <a:rPr lang="ko-KR" altLang="en-US" sz="1600" dirty="0" smtClean="0"/>
              <a:t>의 버전 차이로 인해 다르게 보이지 않게 호환성 보기 기능 활성화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1568624" y="4077071"/>
            <a:ext cx="6984776" cy="4140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&lt;meta </a:t>
            </a:r>
            <a:r>
              <a:rPr lang="en-US" altLang="ko-KR" sz="1600" dirty="0" smtClean="0"/>
              <a:t>charset=“UTF-8”&gt;</a:t>
            </a:r>
            <a:endParaRPr lang="en-US" altLang="ko-KR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1568624" y="5157192"/>
            <a:ext cx="6984776" cy="4140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&lt;meta </a:t>
            </a:r>
            <a:r>
              <a:rPr lang="en-US" altLang="ko-KR" sz="1600" dirty="0" smtClean="0"/>
              <a:t>http-</a:t>
            </a:r>
            <a:r>
              <a:rPr lang="en-US" altLang="ko-KR" sz="1600" dirty="0" err="1" smtClean="0"/>
              <a:t>equiv</a:t>
            </a:r>
            <a:r>
              <a:rPr lang="en-US" altLang="ko-KR" sz="1600" dirty="0" smtClean="0"/>
              <a:t>=“X-UA-Compatible” content=“IE=edge”&gt;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42576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검색 엔진 최적화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88813" y="1268760"/>
            <a:ext cx="8352928" cy="4154984"/>
          </a:xfrm>
          <a:prstGeom prst="rect">
            <a:avLst/>
          </a:prstGeom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&lt;meta&gt; </a:t>
            </a:r>
            <a:r>
              <a:rPr lang="ko-KR" altLang="en-US" sz="1600" dirty="0" smtClean="0"/>
              <a:t>태그의 속성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  </a:t>
            </a:r>
            <a:r>
              <a:rPr lang="ko-KR" altLang="en-US" sz="1600" dirty="0" smtClean="0"/>
              <a:t>▷ </a:t>
            </a:r>
            <a:r>
              <a:rPr lang="ko-KR" altLang="en-US" sz="1600" dirty="0" err="1" smtClean="0"/>
              <a:t>반응형</a:t>
            </a:r>
            <a:r>
              <a:rPr lang="ko-KR" altLang="en-US" sz="1600" dirty="0" smtClean="0"/>
              <a:t> 웹을 위한 </a:t>
            </a:r>
            <a:r>
              <a:rPr lang="ko-KR" altLang="en-US" sz="1600" dirty="0" err="1" smtClean="0"/>
              <a:t>기기별</a:t>
            </a:r>
            <a:r>
              <a:rPr lang="ko-KR" altLang="en-US" sz="1600" dirty="0" smtClean="0"/>
              <a:t> 최적화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endParaRPr lang="en-US" altLang="ko-KR" sz="1600" dirty="0" smtClean="0"/>
          </a:p>
          <a:p>
            <a:pPr>
              <a:lnSpc>
                <a:spcPct val="150000"/>
              </a:lnSpc>
            </a:pP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</a:t>
            </a:r>
            <a:r>
              <a:rPr lang="ko-KR" altLang="en-US" sz="1600" dirty="0" smtClean="0"/>
              <a:t>▷ 오픈 그래프</a:t>
            </a:r>
            <a:r>
              <a:rPr lang="en-US" altLang="ko-KR" sz="1600" dirty="0" smtClean="0"/>
              <a:t>(Open </a:t>
            </a:r>
            <a:r>
              <a:rPr lang="en-US" altLang="ko-KR" sz="1600" dirty="0" smtClean="0"/>
              <a:t>Graph, </a:t>
            </a:r>
            <a:r>
              <a:rPr lang="en-US" altLang="ko-KR" sz="1600" dirty="0" smtClean="0"/>
              <a:t>OG) </a:t>
            </a:r>
            <a:r>
              <a:rPr lang="ko-KR" altLang="en-US" sz="1600" dirty="0" smtClean="0"/>
              <a:t>속성은 원래 </a:t>
            </a:r>
            <a:r>
              <a:rPr lang="ko-KR" altLang="en-US" sz="1600" dirty="0" err="1" smtClean="0"/>
              <a:t>페이스북에</a:t>
            </a:r>
            <a:r>
              <a:rPr lang="ko-KR" altLang="en-US" sz="1600" dirty="0" smtClean="0"/>
              <a:t> 공유할 때 사용하는 정보지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</a:t>
            </a:r>
            <a:r>
              <a:rPr lang="ko-KR" altLang="en-US" sz="1600" dirty="0" smtClean="0"/>
              <a:t>만 최근에는 여러 곳에서 활용되는 </a:t>
            </a:r>
            <a:r>
              <a:rPr lang="en-US" altLang="ko-KR" sz="1600" dirty="0" smtClean="0"/>
              <a:t>meta </a:t>
            </a:r>
            <a:r>
              <a:rPr lang="ko-KR" altLang="en-US" sz="1600" dirty="0" smtClean="0"/>
              <a:t>데이터이다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 smtClean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1588359" y="2132856"/>
            <a:ext cx="7469097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&lt;meta name="viewport" content="width=device-width, initial-scale=1.0"&gt;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20451" y="3645024"/>
            <a:ext cx="7437005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&lt;meta name="title"  property="</a:t>
            </a:r>
            <a:r>
              <a:rPr lang="en-US" altLang="ko-KR" sz="1600" dirty="0" err="1"/>
              <a:t>og:title</a:t>
            </a:r>
            <a:r>
              <a:rPr lang="en-US" altLang="ko-KR" sz="1600" dirty="0"/>
              <a:t>" content="</a:t>
            </a:r>
            <a:r>
              <a:rPr lang="ko-KR" altLang="en-US" sz="1600" dirty="0"/>
              <a:t>카페</a:t>
            </a:r>
            <a:r>
              <a:rPr lang="en-US" altLang="ko-KR" sz="1600" dirty="0"/>
              <a:t>12"&gt;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&lt;meta name="images" property="</a:t>
            </a:r>
            <a:r>
              <a:rPr lang="en-US" altLang="ko-KR" sz="1600" dirty="0" err="1"/>
              <a:t>og:image</a:t>
            </a:r>
            <a:r>
              <a:rPr lang="en-US" altLang="ko-KR" sz="1600" dirty="0"/>
              <a:t>" content="./images/cup-1.jpg"&gt;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&lt;meta name="description" property="</a:t>
            </a:r>
            <a:r>
              <a:rPr lang="en-US" altLang="ko-KR" sz="1600" dirty="0" err="1"/>
              <a:t>og:description</a:t>
            </a:r>
            <a:r>
              <a:rPr lang="en-US" altLang="ko-KR" sz="1600" dirty="0"/>
              <a:t>" content="Cafe12"&gt;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&lt;meta name="type" property="</a:t>
            </a:r>
            <a:r>
              <a:rPr lang="en-US" altLang="ko-KR" sz="1600" dirty="0" err="1"/>
              <a:t>og:type</a:t>
            </a:r>
            <a:r>
              <a:rPr lang="en-US" altLang="ko-KR" sz="1600" dirty="0"/>
              <a:t>" content="article"&gt;</a:t>
            </a:r>
          </a:p>
        </p:txBody>
      </p:sp>
    </p:spTree>
    <p:extLst>
      <p:ext uri="{BB962C8B-B14F-4D97-AF65-F5344CB8AC3E}">
        <p14:creationId xmlns:p14="http://schemas.microsoft.com/office/powerpoint/2010/main" val="90415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제주 홍보 사이트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40" y="1124744"/>
            <a:ext cx="6326800" cy="55858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6794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HTML4 </a:t>
            </a:r>
            <a:r>
              <a:rPr lang="ko-KR" altLang="en-US" sz="2800" dirty="0" smtClean="0"/>
              <a:t>문서 </a:t>
            </a:r>
            <a:r>
              <a:rPr lang="en-US" altLang="ko-KR" sz="2800" dirty="0" smtClean="0"/>
              <a:t>vs HTML5 </a:t>
            </a:r>
            <a:r>
              <a:rPr lang="ko-KR" altLang="en-US" sz="2800" dirty="0" smtClean="0"/>
              <a:t>문서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71364" y="1175548"/>
            <a:ext cx="81301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C00000"/>
                </a:solidFill>
              </a:rPr>
              <a:t>HTML4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문서</a:t>
            </a:r>
            <a:endParaRPr lang="en-US" altLang="ko-KR" sz="2000" b="1" dirty="0" smtClean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/>
              <a:t>  </a:t>
            </a:r>
            <a:r>
              <a:rPr lang="ko-KR" altLang="en-US" sz="1600" dirty="0" smtClean="0"/>
              <a:t>화면을 구성하는 역할은 </a:t>
            </a:r>
            <a:r>
              <a:rPr lang="ko-KR" altLang="en-US" sz="1600" dirty="0"/>
              <a:t>대</a:t>
            </a:r>
            <a:r>
              <a:rPr lang="ko-KR" altLang="en-US" sz="1600" dirty="0" smtClean="0"/>
              <a:t>부분 </a:t>
            </a:r>
            <a:r>
              <a:rPr lang="en-US" altLang="ko-KR" sz="1600" dirty="0" smtClean="0"/>
              <a:t>&lt;div&gt; </a:t>
            </a:r>
            <a:r>
              <a:rPr lang="ko-KR" altLang="en-US" sz="1600" dirty="0" smtClean="0"/>
              <a:t>태그에게 맡겨 놓았고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수많은 </a:t>
            </a:r>
            <a:r>
              <a:rPr lang="en-US" altLang="ko-KR" sz="1600" dirty="0" smtClean="0"/>
              <a:t>&lt;div&gt;</a:t>
            </a:r>
            <a:r>
              <a:rPr lang="ko-KR" altLang="en-US" sz="1600" dirty="0" smtClean="0"/>
              <a:t>태그들을 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구분하는 것은 </a:t>
            </a:r>
            <a:r>
              <a:rPr lang="en-US" altLang="ko-KR" sz="1600" dirty="0" smtClean="0"/>
              <a:t>id </a:t>
            </a:r>
            <a:r>
              <a:rPr lang="ko-KR" altLang="en-US" sz="1600" dirty="0" smtClean="0"/>
              <a:t>속성을 이용했다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16696" y="2594228"/>
            <a:ext cx="3744416" cy="1246495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&lt;div </a:t>
            </a:r>
            <a:r>
              <a:rPr lang="en-US" altLang="ko-KR" sz="1600" dirty="0" smtClean="0">
                <a:solidFill>
                  <a:srgbClr val="FF0000"/>
                </a:solidFill>
              </a:rPr>
              <a:t>id</a:t>
            </a:r>
            <a:r>
              <a:rPr lang="en-US" altLang="ko-KR" sz="1600" dirty="0" smtClean="0"/>
              <a:t>=“</a:t>
            </a:r>
            <a:r>
              <a:rPr lang="en-US" altLang="ko-KR" sz="1600" dirty="0" smtClean="0">
                <a:solidFill>
                  <a:srgbClr val="0070C0"/>
                </a:solidFill>
              </a:rPr>
              <a:t>header</a:t>
            </a:r>
            <a:r>
              <a:rPr lang="en-US" altLang="ko-KR" sz="1600" dirty="0" smtClean="0"/>
              <a:t>”&gt; Header &lt;/div&gt;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&lt;div </a:t>
            </a:r>
            <a:r>
              <a:rPr lang="en-US" altLang="ko-KR" sz="1600" dirty="0" smtClean="0">
                <a:solidFill>
                  <a:srgbClr val="FF0000"/>
                </a:solidFill>
              </a:rPr>
              <a:t>id</a:t>
            </a:r>
            <a:r>
              <a:rPr lang="en-US" altLang="ko-KR" sz="1600" dirty="0" smtClean="0"/>
              <a:t>=“</a:t>
            </a:r>
            <a:r>
              <a:rPr lang="en-US" altLang="ko-KR" sz="1600" dirty="0" smtClean="0">
                <a:solidFill>
                  <a:srgbClr val="0070C0"/>
                </a:solidFill>
              </a:rPr>
              <a:t>content</a:t>
            </a:r>
            <a:r>
              <a:rPr lang="en-US" altLang="ko-KR" sz="1600" dirty="0" smtClean="0"/>
              <a:t>”&gt; Content &lt;/div&gt;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&lt;div </a:t>
            </a:r>
            <a:r>
              <a:rPr lang="en-US" altLang="ko-KR" sz="1600" dirty="0">
                <a:solidFill>
                  <a:srgbClr val="FF0000"/>
                </a:solidFill>
              </a:rPr>
              <a:t>id</a:t>
            </a:r>
            <a:r>
              <a:rPr lang="en-US" altLang="ko-KR" sz="1600" dirty="0" smtClean="0"/>
              <a:t>=“</a:t>
            </a:r>
            <a:r>
              <a:rPr lang="en-US" altLang="ko-KR" sz="1600" dirty="0" smtClean="0">
                <a:solidFill>
                  <a:srgbClr val="0070C0"/>
                </a:solidFill>
              </a:rPr>
              <a:t>footer</a:t>
            </a:r>
            <a:r>
              <a:rPr lang="en-US" altLang="ko-KR" sz="1600" dirty="0" smtClean="0"/>
              <a:t>”&gt; Footer </a:t>
            </a:r>
            <a:r>
              <a:rPr lang="en-US" altLang="ko-KR" sz="1600" dirty="0"/>
              <a:t>&lt;/div</a:t>
            </a:r>
            <a:r>
              <a:rPr lang="en-US" altLang="ko-KR" sz="1600" dirty="0" smtClean="0"/>
              <a:t>&gt;</a:t>
            </a:r>
            <a:endParaRPr lang="en-US" altLang="ko-KR" sz="16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696" y="3972680"/>
            <a:ext cx="5410998" cy="24438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2217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제주 홍보 사이트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40" y="1124744"/>
            <a:ext cx="5940743" cy="560178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0716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제주 홍보 사이트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80" y="1412776"/>
            <a:ext cx="5288739" cy="345215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8587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Dream </a:t>
            </a:r>
            <a:r>
              <a:rPr lang="en-US" altLang="ko-KR" sz="2800" dirty="0" err="1" smtClean="0"/>
              <a:t>Jeju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20552" y="1469975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index.html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688" y="1196752"/>
            <a:ext cx="5727530" cy="525658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7808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Dream </a:t>
            </a:r>
            <a:r>
              <a:rPr lang="en-US" altLang="ko-KR" sz="2800" dirty="0" err="1" smtClean="0"/>
              <a:t>Jeju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63" y="1124744"/>
            <a:ext cx="5577619" cy="56166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9109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Dream </a:t>
            </a:r>
            <a:r>
              <a:rPr lang="en-US" altLang="ko-KR" sz="2800" dirty="0" err="1" smtClean="0"/>
              <a:t>Jeju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80" y="1369150"/>
            <a:ext cx="4869602" cy="434377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4948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Dream </a:t>
            </a:r>
            <a:r>
              <a:rPr lang="en-US" altLang="ko-KR" sz="2800" dirty="0" err="1" smtClean="0"/>
              <a:t>Jeju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20552" y="1340768"/>
            <a:ext cx="108012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style.css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916832"/>
            <a:ext cx="8201348" cy="36004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8364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Dream </a:t>
            </a:r>
            <a:r>
              <a:rPr lang="en-US" altLang="ko-KR" sz="2800" dirty="0" err="1" smtClean="0"/>
              <a:t>Jeju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90082" y="1137628"/>
            <a:ext cx="108012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style.css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36" y="1636544"/>
            <a:ext cx="8093141" cy="429043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0340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Dream </a:t>
            </a:r>
            <a:r>
              <a:rPr lang="en-US" altLang="ko-KR" sz="2800" dirty="0" err="1" smtClean="0"/>
              <a:t>Jeju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20552" y="1142768"/>
            <a:ext cx="108012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style.css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15" y="1646824"/>
            <a:ext cx="9297206" cy="432091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2070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Dream </a:t>
            </a:r>
            <a:r>
              <a:rPr lang="en-US" altLang="ko-KR" sz="2800" dirty="0" err="1" smtClean="0"/>
              <a:t>Jeju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20552" y="1340768"/>
            <a:ext cx="108012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style.css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84" y="1916832"/>
            <a:ext cx="6721422" cy="358171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5962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P</a:t>
            </a:r>
            <a:r>
              <a:rPr lang="en-US" altLang="ko-KR" sz="2800" dirty="0" smtClean="0"/>
              <a:t>roduct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20552" y="1469975"/>
            <a:ext cx="1368152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product.html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216" y="1196752"/>
            <a:ext cx="5716645" cy="554461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7575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HTML5 </a:t>
            </a:r>
            <a:r>
              <a:rPr lang="ko-KR" altLang="en-US" sz="2800" dirty="0" smtClean="0"/>
              <a:t>문서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169024" y="1916832"/>
            <a:ext cx="3715083" cy="57606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&lt;header&gt;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헤더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79765" y="2780928"/>
            <a:ext cx="2336191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654865" y="2780928"/>
            <a:ext cx="1181461" cy="14401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&lt;aside&gt;</a:t>
            </a:r>
          </a:p>
          <a:p>
            <a:pPr algn="ctr"/>
            <a:r>
              <a:rPr lang="ko-KR" altLang="en-US" dirty="0" err="1" smtClean="0">
                <a:solidFill>
                  <a:sysClr val="windowText" lastClr="000000"/>
                </a:solidFill>
              </a:rPr>
              <a:t>사이드바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179764" y="4379045"/>
            <a:ext cx="3656561" cy="57606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&lt;footer&gt;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헤더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355715" y="3236039"/>
            <a:ext cx="1325477" cy="416674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&lt;article&gt;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355715" y="3732406"/>
            <a:ext cx="1325477" cy="416674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&lt;article&gt;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32278" y="2622971"/>
            <a:ext cx="2068993" cy="36933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smtClean="0"/>
              <a:t>&lt;section&gt;</a:t>
            </a:r>
            <a:r>
              <a:rPr lang="ko-KR" altLang="en-US" dirty="0" err="1" smtClean="0"/>
              <a:t>콘텐츠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92560" y="1312599"/>
            <a:ext cx="4176464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C00000"/>
                </a:solidFill>
              </a:rPr>
              <a:t>HTML5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문서</a:t>
            </a:r>
            <a:endParaRPr lang="en-US" altLang="ko-KR" sz="2000" b="1" dirty="0" smtClean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/>
              <a:t>  </a:t>
            </a:r>
            <a:r>
              <a:rPr lang="ko-KR" altLang="en-US" sz="1600" dirty="0" smtClean="0"/>
              <a:t>웹 문서의 표준화를 위해 레이아웃을 만  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들 때 사용하는 주요 태그를 미리 약속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태그만 봐도 직관적으로 어느 부분이 헤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더이고 실제 내용인지 알 수 있음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즉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문서구조를 정확히 이해할 수 있음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>
                <a:solidFill>
                  <a:srgbClr val="C00000"/>
                </a:solidFill>
              </a:rPr>
              <a:t>2008</a:t>
            </a:r>
            <a:r>
              <a:rPr lang="ko-KR" altLang="en-US" sz="1600" dirty="0" smtClean="0">
                <a:solidFill>
                  <a:srgbClr val="C00000"/>
                </a:solidFill>
              </a:rPr>
              <a:t>년 </a:t>
            </a:r>
            <a:r>
              <a:rPr lang="en-US" altLang="ko-KR" sz="1600" dirty="0" smtClean="0">
                <a:solidFill>
                  <a:srgbClr val="C00000"/>
                </a:solidFill>
              </a:rPr>
              <a:t>1</a:t>
            </a:r>
            <a:r>
              <a:rPr lang="ko-KR" altLang="en-US" sz="1600" dirty="0" smtClean="0">
                <a:solidFill>
                  <a:srgbClr val="C00000"/>
                </a:solidFill>
              </a:rPr>
              <a:t>월 </a:t>
            </a:r>
            <a:r>
              <a:rPr lang="en-US" altLang="ko-KR" sz="1600" dirty="0" smtClean="0">
                <a:solidFill>
                  <a:srgbClr val="C00000"/>
                </a:solidFill>
              </a:rPr>
              <a:t>HTML5 </a:t>
            </a:r>
            <a:r>
              <a:rPr lang="ko-KR" altLang="en-US" sz="1600" dirty="0" smtClean="0">
                <a:solidFill>
                  <a:srgbClr val="C00000"/>
                </a:solidFill>
              </a:rPr>
              <a:t>초안 공개</a:t>
            </a:r>
            <a:endParaRPr lang="en-US" altLang="ko-KR" sz="1600" dirty="0" smtClean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>
                <a:solidFill>
                  <a:srgbClr val="C00000"/>
                </a:solidFill>
              </a:rPr>
              <a:t>2014</a:t>
            </a:r>
            <a:r>
              <a:rPr lang="ko-KR" altLang="en-US" sz="1600" dirty="0" smtClean="0">
                <a:solidFill>
                  <a:srgbClr val="C00000"/>
                </a:solidFill>
              </a:rPr>
              <a:t>년 </a:t>
            </a:r>
            <a:r>
              <a:rPr lang="en-US" altLang="ko-KR" sz="1600" dirty="0" smtClean="0">
                <a:solidFill>
                  <a:srgbClr val="C00000"/>
                </a:solidFill>
              </a:rPr>
              <a:t>11</a:t>
            </a:r>
            <a:r>
              <a:rPr lang="ko-KR" altLang="en-US" sz="1600" dirty="0" smtClean="0">
                <a:solidFill>
                  <a:srgbClr val="C00000"/>
                </a:solidFill>
              </a:rPr>
              <a:t>월 공식 표준 발표</a:t>
            </a:r>
            <a:endParaRPr lang="en-US" altLang="ko-KR" sz="1600" dirty="0" smtClean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-  2022</a:t>
            </a:r>
            <a:r>
              <a:rPr lang="ko-KR" altLang="en-US" sz="1600" dirty="0" smtClean="0">
                <a:solidFill>
                  <a:srgbClr val="C00000"/>
                </a:solidFill>
              </a:rPr>
              <a:t>년 현재 </a:t>
            </a:r>
            <a:r>
              <a:rPr lang="en-US" altLang="ko-KR" sz="1600" dirty="0" smtClean="0">
                <a:solidFill>
                  <a:srgbClr val="C00000"/>
                </a:solidFill>
              </a:rPr>
              <a:t>W3C</a:t>
            </a:r>
            <a:r>
              <a:rPr lang="ko-KR" altLang="en-US" sz="1600" dirty="0" smtClean="0">
                <a:solidFill>
                  <a:srgbClr val="C00000"/>
                </a:solidFill>
              </a:rPr>
              <a:t>에서 명세를 관리함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80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P</a:t>
            </a:r>
            <a:r>
              <a:rPr lang="en-US" altLang="ko-KR" sz="2800" dirty="0" smtClean="0"/>
              <a:t>roduct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614" y="1196752"/>
            <a:ext cx="4263570" cy="530065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920552" y="1469975"/>
            <a:ext cx="1368152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product.html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54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P</a:t>
            </a:r>
            <a:r>
              <a:rPr lang="en-US" altLang="ko-KR" sz="2800" dirty="0" smtClean="0"/>
              <a:t>roduct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20552" y="1469975"/>
            <a:ext cx="1368152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salad</a:t>
            </a:r>
            <a:r>
              <a:rPr lang="en-US" altLang="ko-KR" sz="1600" dirty="0" smtClean="0">
                <a:solidFill>
                  <a:srgbClr val="C00000"/>
                </a:solidFill>
              </a:rPr>
              <a:t>.html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2132856"/>
            <a:ext cx="7087214" cy="293395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2894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1490888"/>
            <a:ext cx="6665134" cy="417646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Q &amp; A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10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Product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1328936"/>
            <a:ext cx="4351150" cy="510904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105128" y="1988840"/>
            <a:ext cx="1368152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board.html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48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About Me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1340768"/>
            <a:ext cx="6859471" cy="456191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473280" y="1478215"/>
            <a:ext cx="1872208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aboutme.html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24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About Me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451393"/>
            <a:ext cx="8227306" cy="444701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689304" y="1271203"/>
            <a:ext cx="1872208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aboutme.html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67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호스팅</a:t>
            </a:r>
            <a:r>
              <a:rPr lang="ko-KR" altLang="en-US" sz="2800" dirty="0" smtClean="0"/>
              <a:t> 서버 준비하기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04528" y="1175548"/>
            <a:ext cx="8706172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  </a:t>
            </a:r>
            <a:r>
              <a:rPr lang="ko-KR" altLang="en-US" b="1" dirty="0" err="1" smtClean="0"/>
              <a:t>웹호스팅</a:t>
            </a:r>
            <a:r>
              <a:rPr lang="ko-KR" altLang="en-US" b="1" dirty="0" smtClean="0"/>
              <a:t> 서버 준비하기</a:t>
            </a:r>
            <a:endParaRPr lang="en-US" altLang="ko-KR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HTML</a:t>
            </a:r>
            <a:r>
              <a:rPr lang="ko-KR" altLang="en-US" sz="1600" dirty="0" smtClean="0"/>
              <a:t>로 만든 </a:t>
            </a:r>
            <a:r>
              <a:rPr lang="ko-KR" altLang="en-US" sz="1600" dirty="0" err="1" smtClean="0"/>
              <a:t>웹문서를</a:t>
            </a:r>
            <a:r>
              <a:rPr lang="ko-KR" altLang="en-US" sz="1600" dirty="0" smtClean="0"/>
              <a:t> 서버 컴퓨터에 옮겨야 한다</a:t>
            </a:r>
            <a:r>
              <a:rPr lang="en-US" altLang="ko-KR" sz="1600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개인은 </a:t>
            </a:r>
            <a:r>
              <a:rPr lang="ko-KR" altLang="en-US" sz="1600" dirty="0" err="1" smtClean="0"/>
              <a:t>웹서버를</a:t>
            </a:r>
            <a:r>
              <a:rPr lang="ko-KR" altLang="en-US" sz="1600" dirty="0" smtClean="0"/>
              <a:t> 마련하기 쉽지 않아서 서버의 일부 공간을 매달 또는 몇 년마다 일정금액을 내고 사용하는 서비스를 이용한다</a:t>
            </a:r>
            <a:r>
              <a:rPr lang="en-US" altLang="ko-KR" sz="1600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웹호스팅</a:t>
            </a:r>
            <a:r>
              <a:rPr lang="ko-KR" altLang="en-US" sz="1600" dirty="0" smtClean="0"/>
              <a:t> 업체로는 대표적으로 </a:t>
            </a:r>
            <a:r>
              <a:rPr lang="en-US" altLang="ko-KR" sz="1600" dirty="0" smtClean="0"/>
              <a:t>cafe24, </a:t>
            </a:r>
            <a:r>
              <a:rPr lang="ko-KR" altLang="en-US" sz="1600" dirty="0" err="1" smtClean="0"/>
              <a:t>고도몰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가비아</a:t>
            </a:r>
            <a:r>
              <a:rPr lang="ko-KR" altLang="en-US" sz="1600" dirty="0" smtClean="0"/>
              <a:t> 등이 있다</a:t>
            </a:r>
            <a:r>
              <a:rPr lang="en-US" altLang="ko-KR" sz="1600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무료 </a:t>
            </a:r>
            <a:r>
              <a:rPr lang="ko-KR" altLang="en-US" sz="1600" dirty="0" err="1" smtClean="0"/>
              <a:t>호스팅</a:t>
            </a:r>
            <a:r>
              <a:rPr lang="ko-KR" altLang="en-US" sz="1600" dirty="0" smtClean="0"/>
              <a:t> 서비스 </a:t>
            </a:r>
            <a:r>
              <a:rPr lang="en-US" altLang="ko-KR" sz="1600" dirty="0" smtClean="0"/>
              <a:t>– </a:t>
            </a:r>
            <a:r>
              <a:rPr lang="ko-KR" altLang="en-US" sz="1600" dirty="0" err="1" smtClean="0"/>
              <a:t>닷홈</a:t>
            </a:r>
            <a:r>
              <a:rPr lang="en-US" altLang="ko-KR" sz="1600" dirty="0" smtClean="0"/>
              <a:t>(dothome.co.kr)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4528" y="3638989"/>
            <a:ext cx="5472608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  </a:t>
            </a:r>
            <a:r>
              <a:rPr lang="ko-KR" altLang="en-US" b="1" dirty="0" err="1" smtClean="0"/>
              <a:t>웹호스팅</a:t>
            </a:r>
            <a:r>
              <a:rPr lang="ko-KR" altLang="en-US" b="1" dirty="0" smtClean="0"/>
              <a:t> 서버의 종류</a:t>
            </a:r>
            <a:endParaRPr lang="en-US" altLang="ko-KR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윈도우 서버 </a:t>
            </a:r>
            <a:r>
              <a:rPr lang="ko-KR" altLang="en-US" sz="1600" dirty="0" err="1" smtClean="0"/>
              <a:t>호스팅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– ASP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리눅스</a:t>
            </a:r>
            <a:r>
              <a:rPr lang="ko-KR" altLang="en-US" sz="1600" dirty="0" smtClean="0"/>
              <a:t> 서버 </a:t>
            </a:r>
            <a:r>
              <a:rPr lang="ko-KR" altLang="en-US" sz="1600" dirty="0" err="1" smtClean="0"/>
              <a:t>호스팅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– </a:t>
            </a:r>
            <a:r>
              <a:rPr lang="ko-KR" altLang="en-US" sz="1600" dirty="0" err="1" smtClean="0"/>
              <a:t>톰캣</a:t>
            </a:r>
            <a:r>
              <a:rPr lang="ko-KR" altLang="en-US" sz="1600" dirty="0" smtClean="0"/>
              <a:t> 서버</a:t>
            </a:r>
            <a:r>
              <a:rPr lang="en-US" altLang="ko-KR" sz="1600" dirty="0"/>
              <a:t>(JSP</a:t>
            </a:r>
            <a:r>
              <a:rPr lang="en-US" altLang="ko-KR" sz="1600" dirty="0" smtClean="0"/>
              <a:t>), PHP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클라우드</a:t>
            </a:r>
            <a:r>
              <a:rPr lang="ko-KR" altLang="en-US" sz="1600" dirty="0" smtClean="0"/>
              <a:t> 서버 </a:t>
            </a:r>
            <a:r>
              <a:rPr lang="ko-KR" altLang="en-US" sz="1600" dirty="0" err="1" smtClean="0"/>
              <a:t>호스팅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– AWS(</a:t>
            </a:r>
            <a:r>
              <a:rPr lang="ko-KR" altLang="en-US" sz="1600" dirty="0" err="1" smtClean="0"/>
              <a:t>아마존웹서버</a:t>
            </a:r>
            <a:r>
              <a:rPr lang="en-US" altLang="ko-KR" sz="1600" dirty="0" smtClean="0"/>
              <a:t>), 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                    </a:t>
            </a:r>
            <a:r>
              <a:rPr lang="ko-KR" altLang="en-US" sz="1600" dirty="0" err="1" smtClean="0"/>
              <a:t>구글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클라우드</a:t>
            </a:r>
            <a:r>
              <a:rPr lang="en-US" altLang="ko-KR" sz="1600" dirty="0" smtClean="0"/>
              <a:t>, MS Azure </a:t>
            </a:r>
            <a:r>
              <a:rPr lang="ko-KR" altLang="en-US" sz="1600" dirty="0" smtClean="0"/>
              <a:t>등</a:t>
            </a:r>
            <a:endParaRPr lang="en-US" altLang="ko-KR" sz="16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365" y="3835036"/>
            <a:ext cx="3389335" cy="17818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26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호스팅</a:t>
            </a:r>
            <a:r>
              <a:rPr lang="ko-KR" altLang="en-US" sz="2800" dirty="0" smtClean="0"/>
              <a:t> 서버 준비하기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04528" y="1175548"/>
            <a:ext cx="8706172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  </a:t>
            </a:r>
            <a:r>
              <a:rPr lang="ko-KR" altLang="en-US" b="1" dirty="0" err="1" smtClean="0"/>
              <a:t>닷홈에</a:t>
            </a:r>
            <a:r>
              <a:rPr lang="ko-KR" altLang="en-US" b="1" dirty="0" smtClean="0"/>
              <a:t> 무료 </a:t>
            </a:r>
            <a:r>
              <a:rPr lang="ko-KR" altLang="en-US" b="1" dirty="0" err="1" smtClean="0"/>
              <a:t>호스팅</a:t>
            </a:r>
            <a:r>
              <a:rPr lang="ko-KR" altLang="en-US" b="1" dirty="0" smtClean="0"/>
              <a:t> 서비스 신청하기</a:t>
            </a:r>
            <a:endParaRPr lang="en-US" altLang="ko-KR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닷홈</a:t>
            </a:r>
            <a:r>
              <a:rPr lang="ko-KR" altLang="en-US" dirty="0" smtClean="0"/>
              <a:t> 검색 </a:t>
            </a:r>
            <a:r>
              <a:rPr lang="en-US" altLang="ko-KR" dirty="0" smtClean="0"/>
              <a:t>– </a:t>
            </a:r>
            <a:r>
              <a:rPr lang="en-US" altLang="ko-KR" dirty="0" smtClean="0">
                <a:hlinkClick r:id="rId2"/>
              </a:rPr>
              <a:t>www.dothome.co.kr</a:t>
            </a:r>
            <a:r>
              <a:rPr lang="en-US" altLang="ko-KR" dirty="0" smtClean="0"/>
              <a:t> &gt; </a:t>
            </a:r>
            <a:r>
              <a:rPr lang="ko-KR" altLang="en-US" dirty="0" smtClean="0"/>
              <a:t>회원가입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로그인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웹 사이트 주소 </a:t>
            </a:r>
            <a:r>
              <a:rPr lang="en-US" altLang="ko-KR" dirty="0" smtClean="0"/>
              <a:t>: FTP</a:t>
            </a:r>
            <a:r>
              <a:rPr lang="ko-KR" altLang="en-US" dirty="0" smtClean="0"/>
              <a:t>아이디</a:t>
            </a:r>
            <a:r>
              <a:rPr lang="en-US" altLang="ko-KR" dirty="0" smtClean="0"/>
              <a:t>.dothome.co.kr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189" b="23497"/>
          <a:stretch/>
        </p:blipFill>
        <p:spPr>
          <a:xfrm>
            <a:off x="1568624" y="2780928"/>
            <a:ext cx="5040560" cy="202341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76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호스팅</a:t>
            </a:r>
            <a:r>
              <a:rPr lang="ko-KR" altLang="en-US" sz="2800" dirty="0" smtClean="0"/>
              <a:t> 서버 준비하기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04528" y="1175548"/>
            <a:ext cx="87061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smtClean="0"/>
              <a:t>로그인 후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웹 </a:t>
            </a:r>
            <a:r>
              <a:rPr lang="ko-KR" altLang="en-US" dirty="0" err="1" smtClean="0"/>
              <a:t>호스팅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무료호스팅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신청하기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35461" t="27382" r="35462" b="18970"/>
          <a:stretch/>
        </p:blipFill>
        <p:spPr>
          <a:xfrm>
            <a:off x="1136576" y="2204864"/>
            <a:ext cx="2880320" cy="298781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6387" t="28020" r="43458" b="9920"/>
          <a:stretch/>
        </p:blipFill>
        <p:spPr>
          <a:xfrm>
            <a:off x="4590654" y="2141467"/>
            <a:ext cx="4477246" cy="311460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8" name="오른쪽 화살표 7"/>
          <p:cNvSpPr/>
          <p:nvPr/>
        </p:nvSpPr>
        <p:spPr>
          <a:xfrm>
            <a:off x="3961151" y="3248460"/>
            <a:ext cx="432048" cy="216024"/>
          </a:xfrm>
          <a:prstGeom prst="rightArrow">
            <a:avLst/>
          </a:prstGeom>
          <a:solidFill>
            <a:srgbClr val="C0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71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파일질라</a:t>
            </a:r>
            <a:r>
              <a:rPr lang="ko-KR" altLang="en-US" sz="2800" dirty="0" smtClean="0"/>
              <a:t> 설치하기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04528" y="1175548"/>
            <a:ext cx="8706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 </a:t>
            </a:r>
            <a:r>
              <a:rPr lang="en-US" altLang="ko-KR" b="1" dirty="0" smtClean="0"/>
              <a:t>FTP </a:t>
            </a:r>
            <a:r>
              <a:rPr lang="ko-KR" altLang="en-US" b="1" dirty="0" smtClean="0"/>
              <a:t>프로그램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자유소프트웨어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FileZilla </a:t>
            </a:r>
            <a:r>
              <a:rPr lang="ko-KR" altLang="en-US" b="1" dirty="0" smtClean="0"/>
              <a:t>설치</a:t>
            </a:r>
            <a:endParaRPr lang="en-US" altLang="ko-KR" b="1" dirty="0" smtClean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파일질라</a:t>
            </a:r>
            <a:r>
              <a:rPr lang="ko-KR" altLang="en-US" dirty="0" smtClean="0"/>
              <a:t> 검색 </a:t>
            </a:r>
            <a:r>
              <a:rPr lang="en-US" altLang="ko-KR" dirty="0" smtClean="0"/>
              <a:t>– filezilla-project.org&gt; </a:t>
            </a:r>
            <a:r>
              <a:rPr lang="ko-KR" altLang="en-US" dirty="0" err="1" smtClean="0"/>
              <a:t>파일질라</a:t>
            </a:r>
            <a:r>
              <a:rPr lang="ko-KR" altLang="en-US" dirty="0" smtClean="0"/>
              <a:t> 클라이언트 다운로드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설치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64" y="2291163"/>
            <a:ext cx="5328592" cy="368331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039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HTML5 </a:t>
            </a:r>
            <a:r>
              <a:rPr lang="ko-KR" altLang="en-US" sz="2800" dirty="0" smtClean="0"/>
              <a:t>문서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84" y="1196753"/>
            <a:ext cx="7272808" cy="479006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307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파일질라</a:t>
            </a:r>
            <a:r>
              <a:rPr lang="ko-KR" altLang="en-US" sz="2800" dirty="0" smtClean="0"/>
              <a:t> 접속하기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04528" y="1175548"/>
            <a:ext cx="8706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dirty="0" smtClean="0"/>
              <a:t>FTP </a:t>
            </a:r>
            <a:r>
              <a:rPr lang="ko-KR" altLang="en-US" dirty="0" smtClean="0"/>
              <a:t>프로그램 </a:t>
            </a:r>
            <a:r>
              <a:rPr lang="en-US" altLang="ko-KR" dirty="0" smtClean="0"/>
              <a:t>FileZilla </a:t>
            </a:r>
            <a:r>
              <a:rPr lang="ko-KR" altLang="en-US" dirty="0" smtClean="0"/>
              <a:t>설치하고 서버에 접속하기</a:t>
            </a:r>
            <a:endParaRPr lang="en-US" altLang="ko-KR" dirty="0" smtClean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 smtClean="0"/>
              <a:t>FTP </a:t>
            </a:r>
            <a:r>
              <a:rPr lang="ko-KR" altLang="en-US" dirty="0" smtClean="0"/>
              <a:t>서버와 연결하기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호스트명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 </a:t>
            </a:r>
            <a:r>
              <a:rPr lang="ko-KR" altLang="en-US" dirty="0" err="1" smtClean="0"/>
              <a:t>입력후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빠른 연결</a:t>
            </a:r>
            <a:endParaRPr lang="en-US" altLang="ko-KR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13"/>
          <a:stretch/>
        </p:blipFill>
        <p:spPr>
          <a:xfrm>
            <a:off x="1625400" y="2098878"/>
            <a:ext cx="6864428" cy="409604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424609" y="2668109"/>
            <a:ext cx="7200800" cy="374571"/>
          </a:xfrm>
          <a:prstGeom prst="roundRect">
            <a:avLst/>
          </a:prstGeom>
          <a:noFill/>
          <a:ln w="38100"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ko-KR" alt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837529" y="4325916"/>
            <a:ext cx="1304579" cy="37457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smtClean="0"/>
              <a:t>내 컴퓨터</a:t>
            </a:r>
            <a:endParaRPr lang="ko-KR" alt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7548854" y="4364552"/>
            <a:ext cx="1304579" cy="37457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/>
              <a:t>닷홈</a:t>
            </a:r>
            <a:r>
              <a:rPr lang="ko-KR" altLang="en-US" sz="1600" dirty="0" smtClean="0"/>
              <a:t> 서버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3147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웹문서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업로드하기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04528" y="1175548"/>
            <a:ext cx="8706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smtClean="0"/>
              <a:t>내가 만든 문서 서버에 올리기</a:t>
            </a:r>
            <a:endParaRPr lang="en-US" altLang="ko-KR" dirty="0" smtClean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 smtClean="0"/>
              <a:t>first.html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image </a:t>
            </a:r>
            <a:r>
              <a:rPr lang="ko-KR" altLang="en-US" dirty="0" smtClean="0"/>
              <a:t>올리기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48" y="2110923"/>
            <a:ext cx="6221240" cy="369434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8" name="직선 화살표 연결선 7"/>
          <p:cNvCxnSpPr/>
          <p:nvPr/>
        </p:nvCxnSpPr>
        <p:spPr>
          <a:xfrm flipV="1">
            <a:off x="3800872" y="5589240"/>
            <a:ext cx="1256742" cy="95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30920" y="6104013"/>
            <a:ext cx="2606564" cy="37457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/>
              <a:t>서버쪽으로</a:t>
            </a:r>
            <a:r>
              <a:rPr lang="ko-KR" altLang="en-US" sz="1600" dirty="0" smtClean="0"/>
              <a:t> 드래그한다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553882" y="4928544"/>
            <a:ext cx="2880320" cy="1033360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웹문서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업로드하기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04528" y="1175548"/>
            <a:ext cx="8706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smtClean="0"/>
              <a:t>내가 만든 문서 서버에 올리기</a:t>
            </a:r>
            <a:endParaRPr lang="en-US" altLang="ko-KR" dirty="0" smtClean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 smtClean="0"/>
              <a:t>first.html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image </a:t>
            </a:r>
            <a:r>
              <a:rPr lang="ko-KR" altLang="en-US" dirty="0" smtClean="0"/>
              <a:t>올리기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48" y="2110923"/>
            <a:ext cx="6221240" cy="369434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8" name="직선 화살표 연결선 7"/>
          <p:cNvCxnSpPr/>
          <p:nvPr/>
        </p:nvCxnSpPr>
        <p:spPr>
          <a:xfrm flipV="1">
            <a:off x="3800872" y="5589240"/>
            <a:ext cx="1256742" cy="95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30920" y="6104013"/>
            <a:ext cx="2606564" cy="37457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/>
              <a:t>서버쪽으로</a:t>
            </a:r>
            <a:r>
              <a:rPr lang="ko-KR" altLang="en-US" sz="1600" dirty="0" smtClean="0"/>
              <a:t> 드래그한다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553882" y="4928544"/>
            <a:ext cx="2880320" cy="1033360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13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파일질라</a:t>
            </a:r>
            <a:r>
              <a:rPr lang="ko-KR" altLang="en-US" sz="2800" dirty="0" smtClean="0"/>
              <a:t> 사이트 관리자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04528" y="1175548"/>
            <a:ext cx="870617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smtClean="0"/>
              <a:t>사이트 관리자로 등록해서 사용하기</a:t>
            </a:r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288" y="1700808"/>
            <a:ext cx="6408712" cy="387260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3952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HTML5 </a:t>
            </a:r>
            <a:r>
              <a:rPr lang="ko-KR" altLang="en-US" sz="2800" dirty="0" smtClean="0"/>
              <a:t>문서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88934" y="1124744"/>
            <a:ext cx="7448442" cy="1338828"/>
          </a:xfrm>
          <a:prstGeom prst="rect">
            <a:avLst/>
          </a:prstGeom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C00000"/>
                </a:solidFill>
              </a:rPr>
              <a:t>&lt;header&gt; </a:t>
            </a:r>
            <a:r>
              <a:rPr lang="ko-KR" altLang="en-US" b="1" dirty="0" smtClean="0"/>
              <a:t>태그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머리말 지정하기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 </a:t>
            </a:r>
            <a:r>
              <a:rPr lang="en-US" altLang="ko-KR" sz="1600" dirty="0" smtClean="0"/>
              <a:t>- </a:t>
            </a:r>
            <a:r>
              <a:rPr lang="ko-KR" altLang="en-US" sz="1600" dirty="0" smtClean="0"/>
              <a:t>사이트 전체의 제목 부분이 될 수도 있고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본문의 제목 부분이 될 수도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 - &lt;</a:t>
            </a:r>
            <a:r>
              <a:rPr lang="en-US" altLang="ko-KR" sz="1600" dirty="0" err="1" smtClean="0"/>
              <a:t>nav</a:t>
            </a:r>
            <a:r>
              <a:rPr lang="en-US" altLang="ko-KR" sz="1600" dirty="0" smtClean="0"/>
              <a:t>&gt; </a:t>
            </a:r>
            <a:r>
              <a:rPr lang="ko-KR" altLang="en-US" sz="1600" dirty="0" smtClean="0"/>
              <a:t>태그를 사용해 사이트 메뉴를 넣을 수 있다</a:t>
            </a:r>
            <a:r>
              <a:rPr lang="en-US" altLang="ko-KR" sz="1600" dirty="0" smtClean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2463572"/>
            <a:ext cx="4805801" cy="1266511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903" y="3284984"/>
            <a:ext cx="3862875" cy="3168352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1161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HTML5 </a:t>
            </a:r>
            <a:r>
              <a:rPr lang="ko-KR" altLang="en-US" sz="2800" dirty="0" smtClean="0"/>
              <a:t>문서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74458" y="1124744"/>
            <a:ext cx="7274886" cy="1338828"/>
          </a:xfrm>
          <a:prstGeom prst="rect">
            <a:avLst/>
          </a:prstGeom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C00000"/>
                </a:solidFill>
              </a:rPr>
              <a:t>&lt;section&gt;, &lt;article&gt;</a:t>
            </a:r>
            <a:r>
              <a:rPr lang="ko-KR" altLang="en-US" b="1" dirty="0" smtClean="0"/>
              <a:t>태그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주제별 </a:t>
            </a:r>
            <a:r>
              <a:rPr lang="ko-KR" altLang="en-US" b="1" dirty="0" err="1" smtClean="0"/>
              <a:t>컨텐츠</a:t>
            </a:r>
            <a:r>
              <a:rPr lang="ko-KR" altLang="en-US" b="1" dirty="0" smtClean="0"/>
              <a:t> 영역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 </a:t>
            </a:r>
            <a:r>
              <a:rPr lang="en-US" altLang="ko-KR" sz="1600" dirty="0" smtClean="0"/>
              <a:t>- </a:t>
            </a:r>
            <a:r>
              <a:rPr lang="ko-KR" altLang="en-US" sz="1600" dirty="0" smtClean="0"/>
              <a:t>문서에서 주제별로 </a:t>
            </a:r>
            <a:r>
              <a:rPr lang="ko-KR" altLang="en-US" sz="1600" dirty="0" err="1" smtClean="0"/>
              <a:t>컨텐츠를</a:t>
            </a:r>
            <a:r>
              <a:rPr lang="ko-KR" altLang="en-US" sz="1600" dirty="0" smtClean="0"/>
              <a:t> 묶을 때 사용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- </a:t>
            </a:r>
            <a:r>
              <a:rPr lang="ko-KR" altLang="en-US" sz="1600" dirty="0" smtClean="0"/>
              <a:t>섹션 제목을 나타내는 </a:t>
            </a:r>
            <a:r>
              <a:rPr lang="en-US" altLang="ko-KR" sz="1600" dirty="0" smtClean="0"/>
              <a:t>&lt;</a:t>
            </a:r>
            <a:r>
              <a:rPr lang="en-US" altLang="ko-KR" sz="1600" dirty="0" err="1" smtClean="0"/>
              <a:t>hn</a:t>
            </a:r>
            <a:r>
              <a:rPr lang="en-US" altLang="ko-KR" sz="1600" dirty="0" smtClean="0"/>
              <a:t>&gt; </a:t>
            </a:r>
            <a:r>
              <a:rPr lang="ko-KR" altLang="en-US" sz="1600" dirty="0" smtClean="0"/>
              <a:t>태그가 함께 사용됨 </a:t>
            </a:r>
            <a:endParaRPr lang="en-US" altLang="ko-KR" sz="1600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65" y="3861048"/>
            <a:ext cx="8763760" cy="2301440"/>
          </a:xfrm>
          <a:prstGeom prst="rect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960" y="2616433"/>
            <a:ext cx="4320480" cy="1777377"/>
          </a:xfrm>
          <a:prstGeom prst="rect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4714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HTML5 </a:t>
            </a:r>
            <a:r>
              <a:rPr lang="ko-KR" altLang="en-US" sz="2800" dirty="0" smtClean="0"/>
              <a:t>문서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20552" y="1196752"/>
            <a:ext cx="6624736" cy="1338828"/>
          </a:xfrm>
          <a:prstGeom prst="rect">
            <a:avLst/>
          </a:prstGeom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C00000"/>
                </a:solidFill>
              </a:rPr>
              <a:t>&lt;aside&gt;</a:t>
            </a:r>
            <a:r>
              <a:rPr lang="en-US" altLang="ko-KR" sz="2000" b="1" dirty="0" smtClean="0"/>
              <a:t> </a:t>
            </a:r>
            <a:r>
              <a:rPr lang="ko-KR" altLang="en-US" b="1" dirty="0" smtClean="0"/>
              <a:t>태그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본문 이외의 내용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 </a:t>
            </a:r>
            <a:r>
              <a:rPr lang="en-US" altLang="ko-KR" dirty="0" smtClean="0"/>
              <a:t>- </a:t>
            </a:r>
            <a:r>
              <a:rPr lang="ko-KR" altLang="en-US" sz="1600" dirty="0" smtClean="0"/>
              <a:t>본문 내용 외에 주변에 표시되는 기타 내용들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- </a:t>
            </a:r>
            <a:r>
              <a:rPr lang="ko-KR" altLang="en-US" sz="1600" dirty="0" smtClean="0"/>
              <a:t>광고나 링크 모음 등 문서의 메인 내용에 영향을 미치지 않는 내용  </a:t>
            </a:r>
            <a:endParaRPr lang="en-US" altLang="ko-KR" sz="16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936948" y="2492896"/>
            <a:ext cx="7112396" cy="1338828"/>
          </a:xfrm>
          <a:prstGeom prst="rect">
            <a:avLst/>
          </a:prstGeom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C00000"/>
                </a:solidFill>
              </a:rPr>
              <a:t>&lt;footer&gt; </a:t>
            </a:r>
            <a:r>
              <a:rPr lang="ko-KR" altLang="en-US" b="1" dirty="0" smtClean="0"/>
              <a:t>태그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연락처정보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주소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 </a:t>
            </a:r>
            <a:r>
              <a:rPr lang="en-US" altLang="ko-KR" dirty="0" smtClean="0"/>
              <a:t>- </a:t>
            </a:r>
            <a:r>
              <a:rPr lang="ko-KR" altLang="en-US" sz="1600" dirty="0" smtClean="0"/>
              <a:t>사이트 제작자의 연락처 정보와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저작권 정보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- </a:t>
            </a:r>
            <a:r>
              <a:rPr lang="ko-KR" altLang="en-US" sz="1600" dirty="0" smtClean="0"/>
              <a:t>주소는 </a:t>
            </a:r>
            <a:r>
              <a:rPr lang="en-US" altLang="ko-KR" sz="1600" b="1" dirty="0" smtClean="0"/>
              <a:t>&lt;address&gt; </a:t>
            </a:r>
            <a:r>
              <a:rPr lang="ko-KR" altLang="en-US" sz="1600" dirty="0" smtClean="0"/>
              <a:t>태그가 사용됨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15048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HTML5 </a:t>
            </a:r>
            <a:r>
              <a:rPr lang="ko-KR" altLang="en-US" sz="2800" dirty="0" smtClean="0"/>
              <a:t>문서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75" y="1412776"/>
            <a:ext cx="5169024" cy="23454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22"/>
          <a:stretch/>
        </p:blipFill>
        <p:spPr>
          <a:xfrm>
            <a:off x="3884881" y="3140968"/>
            <a:ext cx="4968552" cy="294919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5174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3</a:t>
            </a:r>
            <a:r>
              <a:rPr lang="ko-KR" altLang="en-US" sz="2800" dirty="0" smtClean="0"/>
              <a:t>단 레이아웃 만들기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24" y="1340768"/>
            <a:ext cx="6414546" cy="499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05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6878</TotalTime>
  <Words>1116</Words>
  <Application>Microsoft Office PowerPoint</Application>
  <PresentationFormat>A4 용지(210x297mm)</PresentationFormat>
  <Paragraphs>212</Paragraphs>
  <Slides>43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8" baseType="lpstr">
      <vt:lpstr>맑은 고딕</vt:lpstr>
      <vt:lpstr>휴먼엑스포</vt:lpstr>
      <vt:lpstr>Arial</vt:lpstr>
      <vt:lpstr>Wingdings</vt:lpstr>
      <vt:lpstr>Office 테마</vt:lpstr>
      <vt:lpstr>8강. HTML5와 시멘틱 태그</vt:lpstr>
      <vt:lpstr>HTML4 문서 vs HTML5 문서</vt:lpstr>
      <vt:lpstr>HTML5 문서</vt:lpstr>
      <vt:lpstr>HTML5 문서</vt:lpstr>
      <vt:lpstr>HTML5 문서</vt:lpstr>
      <vt:lpstr>HTML5 문서</vt:lpstr>
      <vt:lpstr>HTML5 문서</vt:lpstr>
      <vt:lpstr>HTML5 문서</vt:lpstr>
      <vt:lpstr>3단 레이아웃 만들기</vt:lpstr>
      <vt:lpstr>3단 레이아웃 만들기</vt:lpstr>
      <vt:lpstr>3단 레이아웃 만들기</vt:lpstr>
      <vt:lpstr>문서 안에 사이트 내용 삽입하기</vt:lpstr>
      <vt:lpstr>문서 안에 사이트 내용 삽입하기</vt:lpstr>
      <vt:lpstr>웹 크롤러와 크롤링</vt:lpstr>
      <vt:lpstr>검색 엔진 최적화</vt:lpstr>
      <vt:lpstr>검색 엔진 최적화</vt:lpstr>
      <vt:lpstr>검색 엔진 최적화</vt:lpstr>
      <vt:lpstr>검색 엔진 최적화</vt:lpstr>
      <vt:lpstr>제주 홍보 사이트</vt:lpstr>
      <vt:lpstr>제주 홍보 사이트</vt:lpstr>
      <vt:lpstr>제주 홍보 사이트</vt:lpstr>
      <vt:lpstr>Dream Jeju</vt:lpstr>
      <vt:lpstr>Dream Jeju</vt:lpstr>
      <vt:lpstr>Dream Jeju</vt:lpstr>
      <vt:lpstr>Dream Jeju</vt:lpstr>
      <vt:lpstr>Dream Jeju</vt:lpstr>
      <vt:lpstr>Dream Jeju</vt:lpstr>
      <vt:lpstr>Dream Jeju</vt:lpstr>
      <vt:lpstr>Product</vt:lpstr>
      <vt:lpstr>Product</vt:lpstr>
      <vt:lpstr>Product</vt:lpstr>
      <vt:lpstr>Q &amp; A</vt:lpstr>
      <vt:lpstr>Product</vt:lpstr>
      <vt:lpstr>About Me</vt:lpstr>
      <vt:lpstr>About Me</vt:lpstr>
      <vt:lpstr>호스팅 서버 준비하기</vt:lpstr>
      <vt:lpstr>호스팅 서버 준비하기</vt:lpstr>
      <vt:lpstr>호스팅 서버 준비하기</vt:lpstr>
      <vt:lpstr>파일질라 설치하기</vt:lpstr>
      <vt:lpstr>파일질라 접속하기</vt:lpstr>
      <vt:lpstr>웹문서 업로드하기</vt:lpstr>
      <vt:lpstr>웹문서 업로드하기</vt:lpstr>
      <vt:lpstr>파일질라 사이트 관리자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giyong kim</cp:lastModifiedBy>
  <cp:revision>453</cp:revision>
  <dcterms:created xsi:type="dcterms:W3CDTF">2019-03-04T02:36:55Z</dcterms:created>
  <dcterms:modified xsi:type="dcterms:W3CDTF">2023-03-23T22:57:10Z</dcterms:modified>
</cp:coreProperties>
</file>